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16"/>
  </p:notesMasterIdLst>
  <p:sldIdLst>
    <p:sldId id="256" r:id="rId5"/>
    <p:sldId id="274" r:id="rId6"/>
    <p:sldId id="297" r:id="rId7"/>
    <p:sldId id="299" r:id="rId8"/>
    <p:sldId id="305" r:id="rId9"/>
    <p:sldId id="301" r:id="rId10"/>
    <p:sldId id="303" r:id="rId11"/>
    <p:sldId id="260" r:id="rId12"/>
    <p:sldId id="296" r:id="rId13"/>
    <p:sldId id="294" r:id="rId14"/>
    <p:sldId id="306" r:id="rId15"/>
  </p:sldIdLst>
  <p:sldSz cx="24382413" cy="13716000"/>
  <p:notesSz cx="6797675" cy="9926638"/>
  <p:defaultTextStyle>
    <a:defPPr>
      <a:defRPr lang="nb-NO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4994" autoAdjust="0"/>
    <p:restoredTop sz="94660" autoAdjust="0"/>
  </p:normalViewPr>
  <p:slideViewPr>
    <p:cSldViewPr snapToGrid="0">
      <p:cViewPr varScale="1">
        <p:scale>
          <a:sx n="45" d="100"/>
          <a:sy n="45" d="100"/>
        </p:scale>
        <p:origin x="576" y="78"/>
      </p:cViewPr>
      <p:guideLst>
        <p:guide orient="horz" pos="4320"/>
        <p:guide pos="7679"/>
      </p:guideLst>
    </p:cSldViewPr>
  </p:slideViewPr>
  <p:outlineViewPr>
    <p:cViewPr>
      <p:scale>
        <a:sx n="33" d="100"/>
        <a:sy n="33" d="100"/>
      </p:scale>
      <p:origin x="0" y="5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10" d="100"/>
          <a:sy n="110" d="100"/>
        </p:scale>
        <p:origin x="240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52239-BA9F-418E-8DE3-F0AC4F685825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17314-2D90-4411-A5BF-A2EAAAA6A9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3808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b="1" dirty="0"/>
              <a:t>Seim </a:t>
            </a:r>
            <a:r>
              <a:rPr lang="nb-NO" sz="1400" b="1" dirty="0" err="1"/>
              <a:t>school</a:t>
            </a:r>
            <a:endParaRPr lang="nb-NO" sz="1400" b="1" dirty="0"/>
          </a:p>
          <a:p>
            <a:r>
              <a:rPr lang="nb-NO" sz="1400" dirty="0"/>
              <a:t>The </a:t>
            </a:r>
            <a:r>
              <a:rPr lang="nb-NO" sz="1400" dirty="0" err="1"/>
              <a:t>flower</a:t>
            </a:r>
            <a:r>
              <a:rPr lang="nb-NO" sz="1400" dirty="0"/>
              <a:t> </a:t>
            </a:r>
            <a:r>
              <a:rPr lang="nb-NO" sz="1400" dirty="0" err="1"/>
              <a:t>with</a:t>
            </a:r>
            <a:r>
              <a:rPr lang="nb-NO" sz="1400" dirty="0"/>
              <a:t> all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pupils</a:t>
            </a:r>
            <a:r>
              <a:rPr lang="nb-NO" sz="1400" dirty="0"/>
              <a:t> is </a:t>
            </a:r>
            <a:r>
              <a:rPr lang="nb-NO" sz="1400" dirty="0" err="1"/>
              <a:t>our</a:t>
            </a:r>
            <a:r>
              <a:rPr lang="nb-NO" sz="1400" dirty="0"/>
              <a:t> symbol </a:t>
            </a:r>
          </a:p>
          <a:p>
            <a:r>
              <a:rPr lang="nb-NO" sz="1400" dirty="0" err="1"/>
              <a:t>We</a:t>
            </a:r>
            <a:r>
              <a:rPr lang="nb-NO" sz="1400" dirty="0"/>
              <a:t> </a:t>
            </a:r>
            <a:r>
              <a:rPr lang="nb-NO" sz="1400" dirty="0" err="1"/>
              <a:t>want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school</a:t>
            </a:r>
            <a:r>
              <a:rPr lang="nb-NO" sz="1400" dirty="0"/>
              <a:t> to </a:t>
            </a:r>
            <a:r>
              <a:rPr lang="nb-NO" sz="1400" dirty="0" err="1"/>
              <a:t>prepare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children</a:t>
            </a:r>
            <a:r>
              <a:rPr lang="nb-NO" sz="1400" dirty="0"/>
              <a:t> for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future</a:t>
            </a:r>
            <a:endParaRPr lang="nb-NO" sz="1400" dirty="0"/>
          </a:p>
          <a:p>
            <a:r>
              <a:rPr lang="nb-NO" sz="1400" dirty="0" err="1"/>
              <a:t>We</a:t>
            </a:r>
            <a:r>
              <a:rPr lang="nb-NO" sz="1400" dirty="0"/>
              <a:t> </a:t>
            </a:r>
            <a:r>
              <a:rPr lang="nb-NO" sz="1400" dirty="0" err="1"/>
              <a:t>focus</a:t>
            </a:r>
            <a:r>
              <a:rPr lang="nb-NO" sz="1400" dirty="0"/>
              <a:t> </a:t>
            </a:r>
            <a:r>
              <a:rPr lang="nb-NO" sz="1400" dirty="0" err="1"/>
              <a:t>on</a:t>
            </a:r>
            <a:r>
              <a:rPr lang="nb-NO" sz="1400" dirty="0"/>
              <a:t> </a:t>
            </a:r>
            <a:r>
              <a:rPr lang="nb-NO" sz="1400" dirty="0" err="1"/>
              <a:t>learning</a:t>
            </a:r>
            <a:r>
              <a:rPr lang="nb-NO" sz="1400" dirty="0"/>
              <a:t> by </a:t>
            </a:r>
            <a:r>
              <a:rPr lang="nb-NO" sz="1400" dirty="0" err="1"/>
              <a:t>beeing</a:t>
            </a:r>
            <a:r>
              <a:rPr lang="nb-NO" sz="1400" dirty="0"/>
              <a:t> </a:t>
            </a:r>
            <a:r>
              <a:rPr lang="nb-NO" sz="1400" dirty="0" err="1"/>
              <a:t>active</a:t>
            </a:r>
            <a:r>
              <a:rPr lang="nb-NO" sz="1400" dirty="0"/>
              <a:t> by </a:t>
            </a:r>
            <a:r>
              <a:rPr lang="nb-NO" sz="1400" dirty="0" err="1"/>
              <a:t>playing</a:t>
            </a:r>
            <a:r>
              <a:rPr lang="nb-NO" sz="1400" dirty="0"/>
              <a:t> and  </a:t>
            </a:r>
            <a:r>
              <a:rPr lang="nb-NO" sz="1400" dirty="0" err="1"/>
              <a:t>achievements</a:t>
            </a:r>
            <a:r>
              <a:rPr lang="nb-NO" sz="1400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17314-2D90-4411-A5BF-A2EAAAA6A95B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6770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dirty="0"/>
              <a:t>It is </a:t>
            </a:r>
            <a:r>
              <a:rPr lang="nb-NO" sz="1400" dirty="0" err="1"/>
              <a:t>importent</a:t>
            </a:r>
            <a:r>
              <a:rPr lang="nb-NO" sz="1400" dirty="0"/>
              <a:t> to </a:t>
            </a:r>
            <a:r>
              <a:rPr lang="nb-NO" sz="1400" dirty="0" err="1"/>
              <a:t>give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parents</a:t>
            </a:r>
            <a:r>
              <a:rPr lang="nb-NO" sz="1400" dirty="0"/>
              <a:t> </a:t>
            </a:r>
            <a:r>
              <a:rPr lang="nb-NO" sz="1400" dirty="0" err="1"/>
              <a:t>information</a:t>
            </a:r>
            <a:r>
              <a:rPr lang="nb-NO" sz="1400" dirty="0"/>
              <a:t> </a:t>
            </a:r>
            <a:r>
              <a:rPr lang="nb-NO" sz="1400" dirty="0" err="1"/>
              <a:t>about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«Jogging </a:t>
            </a:r>
            <a:r>
              <a:rPr lang="nb-NO" sz="1400" dirty="0" err="1"/>
              <a:t>day</a:t>
            </a:r>
            <a:r>
              <a:rPr lang="nb-NO" sz="1400" dirty="0"/>
              <a:t>»</a:t>
            </a:r>
          </a:p>
          <a:p>
            <a:r>
              <a:rPr lang="nb-NO" sz="1400" dirty="0"/>
              <a:t>- </a:t>
            </a:r>
            <a:r>
              <a:rPr lang="nb-NO" sz="1400" dirty="0" err="1"/>
              <a:t>they</a:t>
            </a:r>
            <a:r>
              <a:rPr lang="nb-NO" sz="1400" dirty="0"/>
              <a:t> </a:t>
            </a:r>
            <a:r>
              <a:rPr lang="nb-NO" sz="1400" dirty="0" err="1"/>
              <a:t>pay</a:t>
            </a:r>
            <a:r>
              <a:rPr lang="nb-NO" sz="1400" dirty="0"/>
              <a:t> </a:t>
            </a:r>
            <a:r>
              <a:rPr lang="nb-NO" sz="1400" dirty="0" err="1"/>
              <a:t>together</a:t>
            </a:r>
            <a:r>
              <a:rPr lang="nb-NO" sz="1400" dirty="0"/>
              <a:t> </a:t>
            </a:r>
            <a:r>
              <a:rPr lang="nb-NO" sz="1400" dirty="0" err="1"/>
              <a:t>with</a:t>
            </a:r>
            <a:r>
              <a:rPr lang="nb-NO" sz="1400" dirty="0"/>
              <a:t> </a:t>
            </a:r>
            <a:r>
              <a:rPr lang="nb-NO" sz="1400" dirty="0" err="1"/>
              <a:t>grandparents</a:t>
            </a:r>
            <a:r>
              <a:rPr lang="nb-NO" sz="1400" dirty="0"/>
              <a:t>, </a:t>
            </a:r>
            <a:r>
              <a:rPr lang="nb-NO" sz="1400" dirty="0" err="1"/>
              <a:t>aunts</a:t>
            </a:r>
            <a:r>
              <a:rPr lang="nb-NO" sz="1400" dirty="0"/>
              <a:t> and </a:t>
            </a:r>
            <a:r>
              <a:rPr lang="nb-NO" sz="1400" dirty="0" err="1"/>
              <a:t>uncles</a:t>
            </a:r>
            <a:r>
              <a:rPr lang="nb-NO" sz="1400" dirty="0"/>
              <a:t>  for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childrens</a:t>
            </a:r>
            <a:r>
              <a:rPr lang="nb-NO" sz="1400" dirty="0"/>
              <a:t> </a:t>
            </a:r>
            <a:r>
              <a:rPr lang="nb-NO" sz="1400" dirty="0" err="1"/>
              <a:t>participation</a:t>
            </a:r>
            <a:endParaRPr lang="nb-NO" sz="1400" dirty="0"/>
          </a:p>
          <a:p>
            <a:r>
              <a:rPr lang="nb-NO" sz="1400" dirty="0"/>
              <a:t>The </a:t>
            </a:r>
            <a:r>
              <a:rPr lang="nb-NO" sz="1400" dirty="0" err="1"/>
              <a:t>aim</a:t>
            </a:r>
            <a:r>
              <a:rPr lang="nb-NO" sz="1400" dirty="0"/>
              <a:t> </a:t>
            </a:r>
            <a:r>
              <a:rPr lang="nb-NO" sz="1400" dirty="0" err="1"/>
              <a:t>of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participation</a:t>
            </a:r>
            <a:r>
              <a:rPr lang="nb-NO" sz="1400" dirty="0"/>
              <a:t> is to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rais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money for a good cause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We were very happy this year to </a:t>
            </a:r>
            <a:r>
              <a:rPr lang="en-US" sz="1400" dirty="0" err="1">
                <a:solidFill>
                  <a:srgbClr val="000000"/>
                </a:solidFill>
              </a:rPr>
              <a:t>rais</a:t>
            </a:r>
            <a:r>
              <a:rPr lang="en-US" sz="1400" dirty="0">
                <a:solidFill>
                  <a:srgbClr val="000000"/>
                </a:solidFill>
              </a:rPr>
              <a:t> money for </a:t>
            </a:r>
            <a:r>
              <a:rPr lang="en-US" sz="1400" dirty="0" err="1">
                <a:solidFill>
                  <a:srgbClr val="000000"/>
                </a:solidFill>
              </a:rPr>
              <a:t>Mulambula</a:t>
            </a:r>
            <a:r>
              <a:rPr lang="en-US" sz="1400" dirty="0">
                <a:solidFill>
                  <a:srgbClr val="000000"/>
                </a:solidFill>
              </a:rPr>
              <a:t> school!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And now we also are an “Urafiki-school”</a:t>
            </a:r>
          </a:p>
          <a:p>
            <a:r>
              <a:rPr lang="en-US" sz="1400" dirty="0">
                <a:solidFill>
                  <a:srgbClr val="000000"/>
                </a:solidFill>
              </a:rPr>
              <a:t>We look forward to get to know you all and to build friendship with you.</a:t>
            </a: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17314-2D90-4411-A5BF-A2EAAAA6A95B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9929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dirty="0"/>
              <a:t>Our «Learning </a:t>
            </a:r>
            <a:r>
              <a:rPr lang="nb-NO" sz="1400" dirty="0" err="1"/>
              <a:t>pit</a:t>
            </a:r>
            <a:r>
              <a:rPr lang="nb-NO" sz="1400" dirty="0"/>
              <a:t>»</a:t>
            </a:r>
          </a:p>
          <a:p>
            <a:r>
              <a:rPr lang="nb-NO" sz="1400" dirty="0"/>
              <a:t>I have </a:t>
            </a:r>
            <a:r>
              <a:rPr lang="nb-NO" sz="1400" dirty="0" err="1"/>
              <a:t>heard</a:t>
            </a:r>
            <a:r>
              <a:rPr lang="nb-NO" sz="1400" dirty="0"/>
              <a:t> </a:t>
            </a:r>
            <a:r>
              <a:rPr lang="nb-NO" sz="1400" dirty="0" err="1"/>
              <a:t>that</a:t>
            </a:r>
            <a:r>
              <a:rPr lang="nb-NO" sz="1400" dirty="0"/>
              <a:t> </a:t>
            </a:r>
            <a:r>
              <a:rPr lang="nb-NO" sz="1400" dirty="0" err="1"/>
              <a:t>you</a:t>
            </a:r>
            <a:r>
              <a:rPr lang="nb-NO" sz="1400" dirty="0"/>
              <a:t> </a:t>
            </a:r>
            <a:r>
              <a:rPr lang="nb-NO" sz="1400" dirty="0" err="1"/>
              <a:t>also</a:t>
            </a:r>
            <a:r>
              <a:rPr lang="nb-NO" sz="1400" dirty="0"/>
              <a:t> </a:t>
            </a:r>
            <a:r>
              <a:rPr lang="nb-NO" sz="1400" dirty="0" err="1"/>
              <a:t>try</a:t>
            </a:r>
            <a:r>
              <a:rPr lang="nb-NO" sz="1400" dirty="0"/>
              <a:t> to </a:t>
            </a:r>
            <a:r>
              <a:rPr lang="nb-NO" sz="1400" dirty="0" err="1"/>
              <a:t>use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learning</a:t>
            </a:r>
            <a:r>
              <a:rPr lang="nb-NO" sz="1400" dirty="0"/>
              <a:t> </a:t>
            </a:r>
            <a:r>
              <a:rPr lang="nb-NO" sz="1400" dirty="0" err="1"/>
              <a:t>pit</a:t>
            </a:r>
            <a:r>
              <a:rPr lang="nb-NO" sz="1400" dirty="0"/>
              <a:t> in </a:t>
            </a:r>
            <a:r>
              <a:rPr lang="nb-NO" sz="1400" dirty="0" err="1"/>
              <a:t>your</a:t>
            </a:r>
            <a:r>
              <a:rPr lang="nb-NO" sz="1400" dirty="0"/>
              <a:t> </a:t>
            </a:r>
            <a:r>
              <a:rPr lang="nb-NO" sz="1400" dirty="0" err="1"/>
              <a:t>teaching</a:t>
            </a:r>
            <a:r>
              <a:rPr lang="nb-NO" sz="1400" dirty="0"/>
              <a:t>. </a:t>
            </a:r>
          </a:p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It is important that pupils understand their own learning process </a:t>
            </a:r>
          </a:p>
          <a:p>
            <a:pPr marL="171450" indent="-171450">
              <a:buFontTx/>
              <a:buChar char="-"/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What is my goal?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solidFill>
                  <a:srgbClr val="000000"/>
                </a:solidFill>
              </a:rPr>
              <a:t>Where am I in my learning process?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solidFill>
                  <a:srgbClr val="000000"/>
                </a:solidFill>
              </a:rPr>
              <a:t>What do I have to do to reach my goal?</a:t>
            </a: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17314-2D90-4411-A5BF-A2EAAAA6A95B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335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dirty="0"/>
              <a:t>This is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school</a:t>
            </a:r>
            <a:r>
              <a:rPr lang="nb-NO" sz="1400" dirty="0"/>
              <a:t> – it is </a:t>
            </a:r>
            <a:r>
              <a:rPr lang="nb-NO" sz="1400" dirty="0" err="1"/>
              <a:t>farely</a:t>
            </a:r>
            <a:r>
              <a:rPr lang="nb-NO" sz="1400" dirty="0"/>
              <a:t> </a:t>
            </a:r>
            <a:r>
              <a:rPr lang="nb-NO" sz="1400" dirty="0" err="1"/>
              <a:t>new</a:t>
            </a:r>
            <a:r>
              <a:rPr lang="nb-NO" sz="1400" dirty="0"/>
              <a:t> – </a:t>
            </a:r>
            <a:r>
              <a:rPr lang="nb-NO" sz="1400" dirty="0" err="1"/>
              <a:t>opened</a:t>
            </a:r>
            <a:r>
              <a:rPr lang="nb-NO" sz="1400" dirty="0"/>
              <a:t> in 2013</a:t>
            </a:r>
          </a:p>
          <a:p>
            <a:r>
              <a:rPr lang="nb-NO" sz="1400" dirty="0"/>
              <a:t>It is a </a:t>
            </a:r>
            <a:r>
              <a:rPr lang="nb-NO" sz="1400" dirty="0" err="1"/>
              <a:t>very</a:t>
            </a:r>
            <a:r>
              <a:rPr lang="nb-NO" sz="1400" dirty="0"/>
              <a:t> </a:t>
            </a:r>
            <a:r>
              <a:rPr lang="nb-NO" sz="1400" dirty="0" err="1"/>
              <a:t>small</a:t>
            </a:r>
            <a:r>
              <a:rPr lang="nb-NO" sz="1400" dirty="0"/>
              <a:t> </a:t>
            </a:r>
            <a:r>
              <a:rPr lang="nb-NO" sz="1400" dirty="0" err="1"/>
              <a:t>school</a:t>
            </a:r>
            <a:r>
              <a:rPr lang="nb-NO" sz="1400" dirty="0"/>
              <a:t> </a:t>
            </a:r>
            <a:r>
              <a:rPr lang="nb-NO" sz="1400" dirty="0" err="1"/>
              <a:t>compared</a:t>
            </a:r>
            <a:r>
              <a:rPr lang="nb-NO" sz="1400" dirty="0"/>
              <a:t> to </a:t>
            </a:r>
            <a:r>
              <a:rPr lang="nb-NO" sz="1400" dirty="0" err="1"/>
              <a:t>your</a:t>
            </a:r>
            <a:r>
              <a:rPr lang="nb-NO" sz="1400" dirty="0"/>
              <a:t> </a:t>
            </a:r>
            <a:r>
              <a:rPr lang="nb-NO" sz="1400" dirty="0" err="1"/>
              <a:t>schools</a:t>
            </a:r>
            <a:r>
              <a:rPr lang="nb-NO" sz="1400" dirty="0"/>
              <a:t> in </a:t>
            </a:r>
            <a:r>
              <a:rPr lang="nb-NO" sz="1400" dirty="0" err="1"/>
              <a:t>Bukavu</a:t>
            </a:r>
            <a:r>
              <a:rPr lang="nb-NO" sz="1400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17314-2D90-4411-A5BF-A2EAAAA6A95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513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The school is located in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Alver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municipality, half an hour drive from Bergen. </a:t>
            </a:r>
          </a:p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The school is located in a rural setting.</a:t>
            </a: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17314-2D90-4411-A5BF-A2EAAAA6A95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227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dirty="0"/>
              <a:t>This </a:t>
            </a:r>
            <a:r>
              <a:rPr lang="nb-NO" sz="1400" dirty="0" err="1"/>
              <a:t>year</a:t>
            </a:r>
            <a:r>
              <a:rPr lang="nb-NO" sz="1400" dirty="0"/>
              <a:t> </a:t>
            </a:r>
            <a:r>
              <a:rPr lang="nb-NO" sz="1400" dirty="0" err="1"/>
              <a:t>we</a:t>
            </a:r>
            <a:r>
              <a:rPr lang="nb-NO" sz="1400" dirty="0"/>
              <a:t> have 147 </a:t>
            </a:r>
            <a:r>
              <a:rPr lang="nb-NO" sz="1400" dirty="0" err="1"/>
              <a:t>pupils</a:t>
            </a:r>
            <a:r>
              <a:rPr lang="nb-NO" sz="1400" dirty="0"/>
              <a:t>, 7 </a:t>
            </a:r>
            <a:r>
              <a:rPr lang="nb-NO" sz="1400" dirty="0" err="1"/>
              <a:t>classes</a:t>
            </a:r>
            <a:r>
              <a:rPr lang="nb-NO" sz="1400" dirty="0"/>
              <a:t> and 15 </a:t>
            </a:r>
            <a:r>
              <a:rPr lang="nb-NO" sz="1400" dirty="0" err="1"/>
              <a:t>teachers</a:t>
            </a:r>
            <a:r>
              <a:rPr lang="nb-NO" sz="1400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17314-2D90-4411-A5BF-A2EAAAA6A95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5394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What we focus is</a:t>
            </a:r>
          </a:p>
          <a:p>
            <a:pPr marL="285750" indent="-285750">
              <a:buFontTx/>
              <a:buChar char="-"/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that school is a safe place to stay for all the pupils</a:t>
            </a:r>
          </a:p>
          <a:p>
            <a:pPr marL="285750" indent="-285750">
              <a:buFontTx/>
              <a:buChar char="-"/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that they have a good time at school – playing and learning</a:t>
            </a:r>
          </a:p>
          <a:p>
            <a:pPr marL="285750" indent="-285750">
              <a:buFontTx/>
              <a:buChar char="-"/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and that they have many friends in school</a:t>
            </a: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17314-2D90-4411-A5BF-A2EAAAA6A95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4992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dirty="0" err="1"/>
              <a:t>We</a:t>
            </a:r>
            <a:r>
              <a:rPr lang="nb-NO" sz="1400" dirty="0"/>
              <a:t> </a:t>
            </a:r>
            <a:r>
              <a:rPr lang="nb-NO" sz="1400" dirty="0" err="1"/>
              <a:t>want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pupils</a:t>
            </a:r>
            <a:r>
              <a:rPr lang="nb-NO" sz="1400" dirty="0"/>
              <a:t> to be </a:t>
            </a:r>
            <a:r>
              <a:rPr lang="nb-NO" sz="1400" dirty="0" err="1"/>
              <a:t>involved</a:t>
            </a:r>
            <a:r>
              <a:rPr lang="nb-NO" sz="1400" dirty="0"/>
              <a:t> in different </a:t>
            </a:r>
            <a:r>
              <a:rPr lang="nb-NO" sz="1400" dirty="0" err="1"/>
              <a:t>activities</a:t>
            </a:r>
            <a:r>
              <a:rPr lang="nb-NO" sz="1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Once a month we have a gathering with all the pupils. One class each time, is responsible for the gathering. The content varies - songs, dance, topic for discussion and so 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During the breaks, activities are organized and some of the oldest pupils are leaders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We have a large football court – a lot of the pupils love playing football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Those who don´t play football, can do other things </a:t>
            </a:r>
          </a:p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17314-2D90-4411-A5BF-A2EAAAA6A95B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6468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The youngest often use nature as a classroom </a:t>
            </a: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17314-2D90-4411-A5BF-A2EAAAA6A95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1152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dirty="0" err="1"/>
              <a:t>Once</a:t>
            </a:r>
            <a:r>
              <a:rPr lang="nb-NO" sz="1400" dirty="0"/>
              <a:t> a </a:t>
            </a:r>
            <a:r>
              <a:rPr lang="nb-NO" sz="1400" dirty="0" err="1"/>
              <a:t>year</a:t>
            </a:r>
            <a:r>
              <a:rPr lang="nb-NO" sz="1400" dirty="0"/>
              <a:t> </a:t>
            </a:r>
            <a:r>
              <a:rPr lang="nb-NO" sz="1400" dirty="0" err="1"/>
              <a:t>we</a:t>
            </a:r>
            <a:r>
              <a:rPr lang="nb-NO" sz="1400" dirty="0"/>
              <a:t> </a:t>
            </a:r>
            <a:r>
              <a:rPr lang="nb-NO" sz="1400" dirty="0" err="1"/>
              <a:t>arrange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«Jogging </a:t>
            </a:r>
            <a:r>
              <a:rPr lang="nb-NO" sz="1400" dirty="0" err="1"/>
              <a:t>day</a:t>
            </a:r>
            <a:r>
              <a:rPr lang="nb-NO" sz="1400" dirty="0"/>
              <a:t>» – </a:t>
            </a:r>
            <a:r>
              <a:rPr lang="nb-NO" sz="1400" dirty="0" err="1"/>
              <a:t>always</a:t>
            </a:r>
            <a:r>
              <a:rPr lang="nb-NO" sz="1400" dirty="0"/>
              <a:t> in </a:t>
            </a:r>
            <a:r>
              <a:rPr lang="nb-NO" sz="1400" dirty="0" err="1"/>
              <a:t>October</a:t>
            </a:r>
            <a:endParaRPr lang="nb-NO" sz="1400" dirty="0"/>
          </a:p>
          <a:p>
            <a:r>
              <a:rPr lang="nb-NO" sz="1400" dirty="0"/>
              <a:t>As </a:t>
            </a:r>
            <a:r>
              <a:rPr lang="nb-NO" sz="1400" dirty="0" err="1"/>
              <a:t>you</a:t>
            </a:r>
            <a:r>
              <a:rPr lang="nb-NO" sz="1400" dirty="0"/>
              <a:t> </a:t>
            </a:r>
            <a:r>
              <a:rPr lang="nb-NO" sz="1400" dirty="0" err="1"/>
              <a:t>know</a:t>
            </a:r>
            <a:r>
              <a:rPr lang="nb-NO" sz="1400" dirty="0"/>
              <a:t> – </a:t>
            </a:r>
            <a:r>
              <a:rPr lang="nb-NO" sz="1400" dirty="0" err="1"/>
              <a:t>this</a:t>
            </a:r>
            <a:r>
              <a:rPr lang="nb-NO" sz="1400" dirty="0"/>
              <a:t> </a:t>
            </a:r>
            <a:r>
              <a:rPr lang="nb-NO" sz="1400" dirty="0" err="1"/>
              <a:t>year</a:t>
            </a:r>
            <a:r>
              <a:rPr lang="nb-NO" sz="1400" dirty="0"/>
              <a:t> </a:t>
            </a:r>
            <a:r>
              <a:rPr lang="nb-NO" sz="1400" dirty="0" err="1"/>
              <a:t>Salum</a:t>
            </a:r>
            <a:r>
              <a:rPr lang="nb-NO" sz="1400" dirty="0"/>
              <a:t> </a:t>
            </a:r>
            <a:r>
              <a:rPr lang="nb-NO" sz="1400" dirty="0" err="1"/>
              <a:t>Kashafali</a:t>
            </a:r>
            <a:r>
              <a:rPr lang="nb-NO" sz="1400" dirty="0"/>
              <a:t> </a:t>
            </a:r>
            <a:r>
              <a:rPr lang="nb-NO" sz="1400" dirty="0" err="1"/>
              <a:t>was</a:t>
            </a:r>
            <a:r>
              <a:rPr lang="nb-NO" sz="1400" dirty="0"/>
              <a:t> </a:t>
            </a:r>
            <a:r>
              <a:rPr lang="nb-NO" sz="1400" dirty="0" err="1"/>
              <a:t>connected</a:t>
            </a:r>
            <a:r>
              <a:rPr lang="nb-NO" sz="1400" dirty="0"/>
              <a:t> to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arrangment</a:t>
            </a:r>
            <a:endParaRPr lang="nb-NO" sz="1400" dirty="0"/>
          </a:p>
          <a:p>
            <a:r>
              <a:rPr lang="nb-NO" sz="1400" dirty="0" err="1"/>
              <a:t>That</a:t>
            </a:r>
            <a:r>
              <a:rPr lang="nb-NO" sz="1400" dirty="0"/>
              <a:t> </a:t>
            </a:r>
            <a:r>
              <a:rPr lang="nb-NO" sz="1400" dirty="0" err="1"/>
              <a:t>was</a:t>
            </a:r>
            <a:r>
              <a:rPr lang="nb-NO" sz="1400" dirty="0"/>
              <a:t> </a:t>
            </a:r>
            <a:r>
              <a:rPr lang="nb-NO" sz="1400" dirty="0" err="1"/>
              <a:t>very</a:t>
            </a:r>
            <a:r>
              <a:rPr lang="nb-NO" sz="1400" dirty="0"/>
              <a:t> </a:t>
            </a:r>
            <a:r>
              <a:rPr lang="nb-NO" sz="1400" dirty="0" err="1"/>
              <a:t>popular</a:t>
            </a:r>
            <a:r>
              <a:rPr lang="nb-NO" sz="1400" dirty="0"/>
              <a:t> </a:t>
            </a:r>
            <a:r>
              <a:rPr lang="nb-NO" sz="1400" dirty="0" err="1"/>
              <a:t>among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pupils</a:t>
            </a: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17314-2D90-4411-A5BF-A2EAAAA6A95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9623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17314-2D90-4411-A5BF-A2EAAAA6A95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708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57BD96-7582-4FFD-83B4-70729CA84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802" y="5566798"/>
            <a:ext cx="18286810" cy="1338828"/>
          </a:xfrm>
        </p:spPr>
        <p:txBody>
          <a:bodyPr lIns="0" tIns="0" rIns="0" bIns="0" anchor="b">
            <a:noAutofit/>
          </a:bodyPr>
          <a:lstStyle>
            <a:lvl1pPr algn="ctr">
              <a:defRPr sz="9000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3058F48-68C1-40D9-BEAA-1DA7F1F98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802" y="7165976"/>
            <a:ext cx="18286810" cy="92333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>
                <a:solidFill>
                  <a:schemeClr val="lt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1BF871-F8E8-4386-87A0-8350E121F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73D1879A-B795-41E4-B2B6-F7A10D9632BD}" type="datetimeFigureOut">
              <a:rPr lang="nb-NO" smtClean="0"/>
              <a:t>25.03.2022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E24596E-D9A5-4C3C-9F9D-B0465C30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234" y="-2298619"/>
            <a:ext cx="8229064" cy="730250"/>
          </a:xfrm>
        </p:spPr>
        <p:txBody>
          <a:bodyPr lIns="0" tIns="0" rIns="0" bIns="0"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2FC7B3-4B04-484E-B47C-601B5F94E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2298619"/>
            <a:ext cx="1507007" cy="730250"/>
          </a:xfrm>
        </p:spPr>
        <p:txBody>
          <a:bodyPr lIns="0" tIns="0" rIns="0" bIns="0"/>
          <a:lstStyle/>
          <a:p>
            <a:fld id="{01E161A4-FDC2-4F2C-B9E2-6B3A1B4013C0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7" name="p_1">
            <a:extLst>
              <a:ext uri="{FF2B5EF4-FFF2-40B4-BE49-F238E27FC236}">
                <a16:creationId xmlns:a16="http://schemas.microsoft.com/office/drawing/2014/main" id="{C822055A-7CB2-4A75-96F2-8FB9796A66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8964" r="22582"/>
          <a:stretch/>
        </p:blipFill>
        <p:spPr>
          <a:xfrm>
            <a:off x="4817402" y="0"/>
            <a:ext cx="19565011" cy="4379460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BCE15F2E-67D2-4AB5-A822-2E3AC9136C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70607" y="10383698"/>
            <a:ext cx="2041200" cy="1800313"/>
          </a:xfrm>
          <a:prstGeom prst="rect">
            <a:avLst/>
          </a:prstGeom>
        </p:spPr>
      </p:pic>
      <p:pic>
        <p:nvPicPr>
          <p:cNvPr id="13" name="p_2" hidden="1">
            <a:extLst>
              <a:ext uri="{FF2B5EF4-FFF2-40B4-BE49-F238E27FC236}">
                <a16:creationId xmlns:a16="http://schemas.microsoft.com/office/drawing/2014/main" id="{3EB83009-252B-4C95-ACC7-395888F5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006" t="43609" r="20918"/>
          <a:stretch/>
        </p:blipFill>
        <p:spPr>
          <a:xfrm>
            <a:off x="0" y="0"/>
            <a:ext cx="24382413" cy="4376738"/>
          </a:xfrm>
          <a:prstGeom prst="rect">
            <a:avLst/>
          </a:prstGeom>
        </p:spPr>
      </p:pic>
      <p:pic>
        <p:nvPicPr>
          <p:cNvPr id="15" name="p_3" hidden="1">
            <a:extLst>
              <a:ext uri="{FF2B5EF4-FFF2-40B4-BE49-F238E27FC236}">
                <a16:creationId xmlns:a16="http://schemas.microsoft.com/office/drawing/2014/main" id="{E680DA17-B1E3-4DFE-B7AB-8103E8113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1871" t="44895"/>
          <a:stretch/>
        </p:blipFill>
        <p:spPr>
          <a:xfrm>
            <a:off x="-1" y="0"/>
            <a:ext cx="20425353" cy="4379685"/>
          </a:xfrm>
          <a:prstGeom prst="rect">
            <a:avLst/>
          </a:prstGeom>
        </p:spPr>
      </p:pic>
      <p:pic>
        <p:nvPicPr>
          <p:cNvPr id="17" name="p_4" hidden="1">
            <a:extLst>
              <a:ext uri="{FF2B5EF4-FFF2-40B4-BE49-F238E27FC236}">
                <a16:creationId xmlns:a16="http://schemas.microsoft.com/office/drawing/2014/main" id="{C046F4E1-9AF1-4EE1-A504-729791D36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6345" t="28051"/>
          <a:stretch/>
        </p:blipFill>
        <p:spPr>
          <a:xfrm>
            <a:off x="-1" y="0"/>
            <a:ext cx="22859257" cy="4379460"/>
          </a:xfrm>
          <a:prstGeom prst="rect">
            <a:avLst/>
          </a:prstGeom>
        </p:spPr>
      </p:pic>
      <p:pic>
        <p:nvPicPr>
          <p:cNvPr id="19" name="p_5" hidden="1">
            <a:extLst>
              <a:ext uri="{FF2B5EF4-FFF2-40B4-BE49-F238E27FC236}">
                <a16:creationId xmlns:a16="http://schemas.microsoft.com/office/drawing/2014/main" id="{FDB06F25-88F9-46BA-8204-5E3B05A79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24501" r="20861"/>
          <a:stretch/>
        </p:blipFill>
        <p:spPr>
          <a:xfrm>
            <a:off x="4835404" y="0"/>
            <a:ext cx="19547009" cy="437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3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A16BDF9-24AF-4D99-A048-17C1FCFC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EFC8D3C-1E4C-4683-8CB6-821A83F1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AFE7698-0C8F-4491-B9C2-66F1226E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113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51D0D2-5E23-4F53-BF74-CC66585E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D54E73-2E80-4284-AC4C-A53870B26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0DB7E2-8C27-4E1A-B566-B7A6C803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FE7D-51C8-4F46-90A5-47EB5A4B0E89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5A7E84C-553E-4E23-AAE4-F7AE9CC1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3F2D884-F24D-4D97-846A-0729F9CD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F80B-33C6-476B-95D8-AAC2277A9B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889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3332BF23-48B1-4E98-8677-EBA52D9062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939092" cy="1371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 dirty="0"/>
              <a:t>Klikk ikonet for å legge til et bilde</a:t>
            </a:r>
          </a:p>
        </p:txBody>
      </p:sp>
      <p:sp>
        <p:nvSpPr>
          <p:cNvPr id="23" name="p_1">
            <a:extLst>
              <a:ext uri="{FF2B5EF4-FFF2-40B4-BE49-F238E27FC236}">
                <a16:creationId xmlns:a16="http://schemas.microsoft.com/office/drawing/2014/main" id="{4EE2B251-C34B-4578-B41F-E5B6CA1C20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8386195"/>
            <a:ext cx="13581917" cy="3797816"/>
          </a:xfrm>
          <a:prstGeom prst="rect">
            <a:avLst/>
          </a:prstGeom>
          <a:blipFill dpi="0" rotWithShape="1">
            <a:blip r:embed="rId2">
              <a:alphaModFix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5" name="p_2">
            <a:extLst>
              <a:ext uri="{FF2B5EF4-FFF2-40B4-BE49-F238E27FC236}">
                <a16:creationId xmlns:a16="http://schemas.microsoft.com/office/drawing/2014/main" id="{CD50A839-08DD-4E89-B129-5192FE1B1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50838"/>
            <a:ext cx="15685040" cy="6233173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8" name="p_3">
            <a:extLst>
              <a:ext uri="{FF2B5EF4-FFF2-40B4-BE49-F238E27FC236}">
                <a16:creationId xmlns:a16="http://schemas.microsoft.com/office/drawing/2014/main" id="{BA2A437B-9BB9-422C-90C9-0B81C0BD5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950838"/>
            <a:ext cx="15709424" cy="6233173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1" name="p_4">
            <a:extLst>
              <a:ext uri="{FF2B5EF4-FFF2-40B4-BE49-F238E27FC236}">
                <a16:creationId xmlns:a16="http://schemas.microsoft.com/office/drawing/2014/main" id="{1EAC7E05-0FD1-4050-8655-73C82C11D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6245016"/>
            <a:ext cx="15770385" cy="5949708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4" name="p_5">
            <a:extLst>
              <a:ext uri="{FF2B5EF4-FFF2-40B4-BE49-F238E27FC236}">
                <a16:creationId xmlns:a16="http://schemas.microsoft.com/office/drawing/2014/main" id="{129A2C9C-5ECB-4C74-88D4-37739C0B2E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7765971"/>
            <a:ext cx="14596901" cy="4428753"/>
          </a:xfrm>
          <a:prstGeom prst="rect">
            <a:avLst/>
          </a:prstGeom>
          <a:blipFill dpi="0" rotWithShape="1">
            <a:blip r:embed="rId6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D57BD96-7582-4FFD-83B4-70729CA84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80503" y="2602476"/>
            <a:ext cx="10160498" cy="2862322"/>
          </a:xfrm>
        </p:spPr>
        <p:txBody>
          <a:bodyPr anchor="b">
            <a:spAutoFit/>
          </a:bodyPr>
          <a:lstStyle>
            <a:lvl1pPr algn="ctr">
              <a:defRPr sz="9000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3058F48-68C1-40D9-BEAA-1DA7F1F98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80503" y="5719035"/>
            <a:ext cx="10160498" cy="1938992"/>
          </a:xfrm>
        </p:spPr>
        <p:txBody>
          <a:bodyPr>
            <a:spAutoFit/>
          </a:bodyPr>
          <a:lstStyle>
            <a:lvl1pPr marL="0" indent="0" algn="ctr">
              <a:buNone/>
              <a:defRPr sz="6000">
                <a:solidFill>
                  <a:schemeClr val="lt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1BF871-F8E8-4386-87A0-8350E121F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25.03.2022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E24596E-D9A5-4C3C-9F9D-B0465C30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234" y="-2298619"/>
            <a:ext cx="8229064" cy="73025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2FC7B3-4B04-484E-B47C-601B5F94E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2298619"/>
            <a:ext cx="1507007" cy="730250"/>
          </a:xfrm>
        </p:spPr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BCE15F2E-67D2-4AB5-A822-2E3AC9136C6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140152" y="10383698"/>
            <a:ext cx="2041200" cy="1800313"/>
          </a:xfrm>
          <a:prstGeom prst="rect">
            <a:avLst/>
          </a:prstGeom>
        </p:spPr>
      </p:pic>
      <p:sp>
        <p:nvSpPr>
          <p:cNvPr id="45" name="transparent_pattern" hidden="1">
            <a:extLst>
              <a:ext uri="{FF2B5EF4-FFF2-40B4-BE49-F238E27FC236}">
                <a16:creationId xmlns:a16="http://schemas.microsoft.com/office/drawing/2014/main" id="{7EAB643D-E252-42AA-9E44-D1B0E8B12E5E}"/>
              </a:ext>
            </a:extLst>
          </p:cNvPr>
          <p:cNvSpPr/>
          <p:nvPr userDrawn="1"/>
        </p:nvSpPr>
        <p:spPr>
          <a:xfrm>
            <a:off x="10792790" y="-2106718"/>
            <a:ext cx="6347362" cy="1218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Transparent_pattern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201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 (uten mønster)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3332BF23-48B1-4E98-8677-EBA52D9062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939092" cy="1371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D57BD96-7582-4FFD-83B4-70729CA84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80503" y="2602476"/>
            <a:ext cx="10160498" cy="2862322"/>
          </a:xfrm>
        </p:spPr>
        <p:txBody>
          <a:bodyPr anchor="b">
            <a:spAutoFit/>
          </a:bodyPr>
          <a:lstStyle>
            <a:lvl1pPr algn="ctr">
              <a:defRPr sz="9000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3058F48-68C1-40D9-BEAA-1DA7F1F98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80503" y="5719035"/>
            <a:ext cx="10160498" cy="1938992"/>
          </a:xfrm>
        </p:spPr>
        <p:txBody>
          <a:bodyPr>
            <a:spAutoFit/>
          </a:bodyPr>
          <a:lstStyle>
            <a:lvl1pPr marL="0" indent="0" algn="ctr">
              <a:buNone/>
              <a:defRPr sz="6000">
                <a:solidFill>
                  <a:schemeClr val="lt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1BF871-F8E8-4386-87A0-8350E121F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E24596E-D9A5-4C3C-9F9D-B0465C30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234" y="-2298619"/>
            <a:ext cx="8229064" cy="730250"/>
          </a:xfr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2FC7B3-4B04-484E-B47C-601B5F94E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2298619"/>
            <a:ext cx="1507007" cy="730250"/>
          </a:xfrm>
        </p:spPr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BCE15F2E-67D2-4AB5-A822-2E3AC9136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40152" y="10383698"/>
            <a:ext cx="2041200" cy="18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62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28274D-6EC2-4059-82D9-E5F08A0AD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11AF03-EB3B-4B51-90A8-234DA9FC0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0FDBCB-6C6D-4AD5-8267-3AFA4010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9E5986-D088-4E20-9A06-EF9B8B7A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078D75-22C6-4328-A4F0-55302155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B807C4A-6746-4A5E-9836-6005A8624B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0993" y="1144030"/>
            <a:ext cx="7050088" cy="369332"/>
          </a:xfrm>
        </p:spPr>
        <p:txBody>
          <a:bodyPr>
            <a:sp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nb-NO" dirty="0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133035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(uten møn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A3020AE1-E9BF-4899-A931-E824FD2A01D9}"/>
              </a:ext>
            </a:extLst>
          </p:cNvPr>
          <p:cNvSpPr/>
          <p:nvPr userDrawn="1"/>
        </p:nvSpPr>
        <p:spPr>
          <a:xfrm>
            <a:off x="-1718" y="12193010"/>
            <a:ext cx="24385848" cy="15229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b-NO"/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2255CF09-051F-439D-890C-669632B4A0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17420" y="12576372"/>
            <a:ext cx="3024000" cy="76235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A28274D-6EC2-4059-82D9-E5F08A0AD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11AF03-EB3B-4B51-90A8-234DA9FC0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0FDBCB-6C6D-4AD5-8267-3AFA4010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9E5986-D088-4E20-9A06-EF9B8B7A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078D75-22C6-4328-A4F0-55302155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B807C4A-6746-4A5E-9836-6005A8624B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0993" y="1144030"/>
            <a:ext cx="7050088" cy="369332"/>
          </a:xfrm>
        </p:spPr>
        <p:txBody>
          <a:bodyPr>
            <a:sp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nb-NO" dirty="0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776744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68A432C3-63A5-4E8E-9D8E-C4703CC239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43320" y="0"/>
            <a:ext cx="11939092" cy="12192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7" name="p_5" hidden="1">
            <a:extLst>
              <a:ext uri="{FF2B5EF4-FFF2-40B4-BE49-F238E27FC236}">
                <a16:creationId xmlns:a16="http://schemas.microsoft.com/office/drawing/2014/main" id="{E459408B-9847-433F-B46D-6EFAE92B04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94401" y="7767680"/>
            <a:ext cx="13788013" cy="4425330"/>
          </a:xfrm>
          <a:prstGeom prst="rect">
            <a:avLst/>
          </a:prstGeom>
          <a:blipFill dpi="0" rotWithShape="1">
            <a:blip r:embed="rId2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7" name="p_3" hidden="1">
            <a:extLst>
              <a:ext uri="{FF2B5EF4-FFF2-40B4-BE49-F238E27FC236}">
                <a16:creationId xmlns:a16="http://schemas.microsoft.com/office/drawing/2014/main" id="{8CA42211-D321-4E82-96C7-FA91A6801E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39169" y="6164565"/>
            <a:ext cx="9143244" cy="6028445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9" name="p_2" hidden="1">
            <a:extLst>
              <a:ext uri="{FF2B5EF4-FFF2-40B4-BE49-F238E27FC236}">
                <a16:creationId xmlns:a16="http://schemas.microsoft.com/office/drawing/2014/main" id="{73A3240C-9183-4CBE-8B41-AB3F9AD9B8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4993" y="6122008"/>
            <a:ext cx="15537419" cy="6010159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0" name="p_1">
            <a:extLst>
              <a:ext uri="{FF2B5EF4-FFF2-40B4-BE49-F238E27FC236}">
                <a16:creationId xmlns:a16="http://schemas.microsoft.com/office/drawing/2014/main" id="{E9B26CFA-7DA1-4281-A4DC-7B61C54CC6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72321" y="8395516"/>
            <a:ext cx="13410092" cy="3797494"/>
          </a:xfrm>
          <a:prstGeom prst="rect">
            <a:avLst/>
          </a:prstGeom>
          <a:blipFill dpi="0" rotWithShape="1">
            <a:blip r:embed="rId5">
              <a:alphaModFix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2" name="p_4" hidden="1">
            <a:extLst>
              <a:ext uri="{FF2B5EF4-FFF2-40B4-BE49-F238E27FC236}">
                <a16:creationId xmlns:a16="http://schemas.microsoft.com/office/drawing/2014/main" id="{8025B904-DC60-4BD4-A39B-3699A15CFC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4993" y="7566529"/>
            <a:ext cx="15537419" cy="4626481"/>
          </a:xfrm>
          <a:prstGeom prst="rect">
            <a:avLst/>
          </a:prstGeom>
          <a:blipFill dpi="0" rotWithShape="1">
            <a:blip r:embed="rId6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28274D-6EC2-4059-82D9-E5F08A0A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994" y="1671093"/>
            <a:ext cx="9540664" cy="76944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11AF03-EB3B-4B51-90A8-234DA9FC0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994" y="4365522"/>
            <a:ext cx="9540664" cy="634057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0FDBCB-6C6D-4AD5-8267-3AFA4010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9E5986-D088-4E20-9A06-EF9B8B7A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078D75-22C6-4328-A4F0-55302155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B807C4A-6746-4A5E-9836-6005A8624B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0993" y="1144030"/>
            <a:ext cx="7050088" cy="369332"/>
          </a:xfrm>
        </p:spPr>
        <p:txBody>
          <a:bodyPr>
            <a:sp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223779E-841C-45A9-B662-5CFFCC3F0961}"/>
              </a:ext>
            </a:extLst>
          </p:cNvPr>
          <p:cNvSpPr/>
          <p:nvPr userDrawn="1"/>
        </p:nvSpPr>
        <p:spPr>
          <a:xfrm>
            <a:off x="-1718" y="12193010"/>
            <a:ext cx="24385848" cy="15229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b-NO"/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D31EDD6E-4FA9-4D2D-B5D5-2956303A567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817420" y="12576372"/>
            <a:ext cx="3024000" cy="762353"/>
          </a:xfrm>
          <a:prstGeom prst="rect">
            <a:avLst/>
          </a:prstGeom>
        </p:spPr>
      </p:pic>
      <p:sp>
        <p:nvSpPr>
          <p:cNvPr id="23" name="transparent_pattern" hidden="1">
            <a:extLst>
              <a:ext uri="{FF2B5EF4-FFF2-40B4-BE49-F238E27FC236}">
                <a16:creationId xmlns:a16="http://schemas.microsoft.com/office/drawing/2014/main" id="{C5E832E3-3051-4DC7-AA4B-DBCE07D84B64}"/>
              </a:ext>
            </a:extLst>
          </p:cNvPr>
          <p:cNvSpPr/>
          <p:nvPr userDrawn="1"/>
        </p:nvSpPr>
        <p:spPr>
          <a:xfrm>
            <a:off x="10792790" y="-2106718"/>
            <a:ext cx="6347362" cy="1218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Transparent_pattern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495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68A432C3-63A5-4E8E-9D8E-C4703CC239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82412" cy="12192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28274D-6EC2-4059-82D9-E5F08A0A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994" y="1671093"/>
            <a:ext cx="9540664" cy="76944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0FDBCB-6C6D-4AD5-8267-3AFA4010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9E5986-D088-4E20-9A06-EF9B8B7A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078D75-22C6-4328-A4F0-55302155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B807C4A-6746-4A5E-9836-6005A8624B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0993" y="1144030"/>
            <a:ext cx="7050088" cy="369332"/>
          </a:xfrm>
        </p:spPr>
        <p:txBody>
          <a:bodyPr>
            <a:spAutoFit/>
          </a:bodyPr>
          <a:lstStyle>
            <a:lvl1pPr marL="0" indent="0">
              <a:buNone/>
              <a:defRPr sz="2400" b="1">
                <a:solidFill>
                  <a:schemeClr val="lt1"/>
                </a:solidFill>
              </a:defRPr>
            </a:lvl1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10" name="p_5" hidden="1">
            <a:extLst>
              <a:ext uri="{FF2B5EF4-FFF2-40B4-BE49-F238E27FC236}">
                <a16:creationId xmlns:a16="http://schemas.microsoft.com/office/drawing/2014/main" id="{3D859847-8FE7-4E5D-8A92-5E84D6FC0A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94401" y="7767680"/>
            <a:ext cx="13788013" cy="4425330"/>
          </a:xfrm>
          <a:prstGeom prst="rect">
            <a:avLst/>
          </a:prstGeom>
          <a:blipFill dpi="0" rotWithShape="1">
            <a:blip r:embed="rId2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p_3" hidden="1">
            <a:extLst>
              <a:ext uri="{FF2B5EF4-FFF2-40B4-BE49-F238E27FC236}">
                <a16:creationId xmlns:a16="http://schemas.microsoft.com/office/drawing/2014/main" id="{1F7664CA-5D55-4E8A-BBCE-AB3F9A24CC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39169" y="6164565"/>
            <a:ext cx="9143244" cy="6028445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2" name="p_2" hidden="1">
            <a:extLst>
              <a:ext uri="{FF2B5EF4-FFF2-40B4-BE49-F238E27FC236}">
                <a16:creationId xmlns:a16="http://schemas.microsoft.com/office/drawing/2014/main" id="{DBA21E19-5BB3-453B-8364-21C24231AA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4993" y="6122008"/>
            <a:ext cx="15537419" cy="6010159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3" name="p_1">
            <a:extLst>
              <a:ext uri="{FF2B5EF4-FFF2-40B4-BE49-F238E27FC236}">
                <a16:creationId xmlns:a16="http://schemas.microsoft.com/office/drawing/2014/main" id="{2AF36DDA-6282-45B0-A6EE-BDE401FA54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72321" y="8395516"/>
            <a:ext cx="13410092" cy="3797494"/>
          </a:xfrm>
          <a:prstGeom prst="rect">
            <a:avLst/>
          </a:prstGeom>
          <a:blipFill dpi="0" rotWithShape="1">
            <a:blip r:embed="rId5">
              <a:alphaModFix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p_4" hidden="1">
            <a:extLst>
              <a:ext uri="{FF2B5EF4-FFF2-40B4-BE49-F238E27FC236}">
                <a16:creationId xmlns:a16="http://schemas.microsoft.com/office/drawing/2014/main" id="{6A1D9979-DA9E-4B95-9C7F-01A4FF410A6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4993" y="7566529"/>
            <a:ext cx="15537419" cy="4626481"/>
          </a:xfrm>
          <a:prstGeom prst="rect">
            <a:avLst/>
          </a:prstGeom>
          <a:blipFill dpi="0" rotWithShape="1">
            <a:blip r:embed="rId6">
              <a:alphaModFix amt="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5" name="transparent_pattern" hidden="1">
            <a:extLst>
              <a:ext uri="{FF2B5EF4-FFF2-40B4-BE49-F238E27FC236}">
                <a16:creationId xmlns:a16="http://schemas.microsoft.com/office/drawing/2014/main" id="{7DBE0FBE-F116-42A1-A060-37B7BFC71E87}"/>
              </a:ext>
            </a:extLst>
          </p:cNvPr>
          <p:cNvSpPr/>
          <p:nvPr userDrawn="1"/>
        </p:nvSpPr>
        <p:spPr>
          <a:xfrm>
            <a:off x="10792790" y="-2106718"/>
            <a:ext cx="6347362" cy="1218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Transparent_pattern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708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 (uten møn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68A432C3-63A5-4E8E-9D8E-C4703CC239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82412" cy="12192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28274D-6EC2-4059-82D9-E5F08A0A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994" y="1671093"/>
            <a:ext cx="9540664" cy="76944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0FDBCB-6C6D-4AD5-8267-3AFA4010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9E5986-D088-4E20-9A06-EF9B8B7A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078D75-22C6-4328-A4F0-55302155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B807C4A-6746-4A5E-9836-6005A8624B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0993" y="1144030"/>
            <a:ext cx="7050088" cy="369332"/>
          </a:xfrm>
        </p:spPr>
        <p:txBody>
          <a:bodyPr>
            <a:spAutoFit/>
          </a:bodyPr>
          <a:lstStyle>
            <a:lvl1pPr marL="0" indent="0">
              <a:buNone/>
              <a:defRPr sz="2400" b="1">
                <a:solidFill>
                  <a:schemeClr val="lt1"/>
                </a:solidFill>
              </a:defRPr>
            </a:lvl1pPr>
          </a:lstStyle>
          <a:p>
            <a:pPr lvl="0"/>
            <a:r>
              <a:rPr lang="nb-NO" dirty="0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8031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438B2C-1F86-4CE3-998A-743884DF0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430EAED-1583-41AB-BAA7-38E5A93A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1879A-B795-41E4-B2B6-F7A10D9632BD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74144A4-2998-4131-9F30-1B0707BB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724D44B-8979-4869-9A4F-122130A58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61A4-FDC2-4F2C-B9E2-6B3A1B4013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24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_2" descr="Et bilde som inneholder sitter, svart, tegning&#10;&#10;Automatisk generert beskrivelse" hidden="1">
            <a:extLst>
              <a:ext uri="{FF2B5EF4-FFF2-40B4-BE49-F238E27FC236}">
                <a16:creationId xmlns:a16="http://schemas.microsoft.com/office/drawing/2014/main" id="{EDD765B6-96CC-46BA-8A64-7065B130C2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93" y="6179164"/>
            <a:ext cx="15537419" cy="6010159"/>
          </a:xfrm>
          <a:prstGeom prst="rect">
            <a:avLst/>
          </a:prstGeom>
        </p:spPr>
      </p:pic>
      <p:pic>
        <p:nvPicPr>
          <p:cNvPr id="21" name="p_5" descr="Et bilde som inneholder tegning&#10;&#10;Automatisk generert beskrivelse" hidden="1">
            <a:extLst>
              <a:ext uri="{FF2B5EF4-FFF2-40B4-BE49-F238E27FC236}">
                <a16:creationId xmlns:a16="http://schemas.microsoft.com/office/drawing/2014/main" id="{A8D53FC3-AB7D-4787-996A-367DFF679A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401" y="7767680"/>
            <a:ext cx="13788012" cy="4425330"/>
          </a:xfrm>
          <a:prstGeom prst="rect">
            <a:avLst/>
          </a:prstGeom>
        </p:spPr>
      </p:pic>
      <p:pic>
        <p:nvPicPr>
          <p:cNvPr id="19" name="p_4" descr="Et bilde som inneholder tegning&#10;&#10;Automatisk generert beskrivelse" hidden="1">
            <a:extLst>
              <a:ext uri="{FF2B5EF4-FFF2-40B4-BE49-F238E27FC236}">
                <a16:creationId xmlns:a16="http://schemas.microsoft.com/office/drawing/2014/main" id="{50571781-AC10-4FFC-A34E-7E2BE3E7AA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93" y="7566529"/>
            <a:ext cx="15537419" cy="4626481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76E40695-07CE-4664-B957-C2A07B1039FD}"/>
              </a:ext>
            </a:extLst>
          </p:cNvPr>
          <p:cNvSpPr/>
          <p:nvPr/>
        </p:nvSpPr>
        <p:spPr>
          <a:xfrm>
            <a:off x="-1718" y="12193010"/>
            <a:ext cx="24385848" cy="15229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b-NO" dirty="0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48207A6-D495-4C60-B3EE-B7F3B14F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993" y="1671093"/>
            <a:ext cx="21300427" cy="76944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7FDA83-10A6-45A3-9393-3482920F6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0993" y="4365522"/>
            <a:ext cx="21300427" cy="63405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4C1A859-0ECB-4C2B-91B7-931E409E21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-1288996"/>
            <a:ext cx="5486043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1879A-B795-41E4-B2B6-F7A10D9632BD}" type="datetimeFigureOut">
              <a:rPr lang="nb-NO" smtClean="0"/>
              <a:t>25.03.2022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1F076F2-CE3F-414F-B748-59DEAAD3D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13227" y="12598401"/>
            <a:ext cx="8229064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200">
                <a:solidFill>
                  <a:schemeClr val="lt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0701A4B-C8F6-4D80-983C-2290E9294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40993" y="12598401"/>
            <a:ext cx="1507007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>
                <a:solidFill>
                  <a:schemeClr val="lt1"/>
                </a:solidFill>
              </a:defRPr>
            </a:lvl1pPr>
          </a:lstStyle>
          <a:p>
            <a:fld id="{01E161A4-FDC2-4F2C-B9E2-6B3A1B4013C0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p_1" descr="Et bilde som inneholder tegning&#10;&#10;Automatisk generert beskrivelse">
            <a:extLst>
              <a:ext uri="{FF2B5EF4-FFF2-40B4-BE49-F238E27FC236}">
                <a16:creationId xmlns:a16="http://schemas.microsoft.com/office/drawing/2014/main" id="{20A7E0DE-F0B7-45F3-A7FE-0949A6D9B9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21" y="8395516"/>
            <a:ext cx="13410091" cy="3797494"/>
          </a:xfrm>
          <a:prstGeom prst="rect">
            <a:avLst/>
          </a:prstGeom>
        </p:spPr>
      </p:pic>
      <p:pic>
        <p:nvPicPr>
          <p:cNvPr id="17" name="p_3" descr="Et bilde som inneholder svart, bord, datamaskin, hvit&#10;&#10;Automatisk generert beskrivelse" hidden="1">
            <a:extLst>
              <a:ext uri="{FF2B5EF4-FFF2-40B4-BE49-F238E27FC236}">
                <a16:creationId xmlns:a16="http://schemas.microsoft.com/office/drawing/2014/main" id="{213641F3-21D0-4237-BA97-43FBB29D3E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169" y="6164565"/>
            <a:ext cx="9143244" cy="6028445"/>
          </a:xfrm>
          <a:prstGeom prst="rect">
            <a:avLst/>
          </a:prstGeom>
        </p:spPr>
      </p:pic>
      <p:pic>
        <p:nvPicPr>
          <p:cNvPr id="22" name="Grafikk 21">
            <a:extLst>
              <a:ext uri="{FF2B5EF4-FFF2-40B4-BE49-F238E27FC236}">
                <a16:creationId xmlns:a16="http://schemas.microsoft.com/office/drawing/2014/main" id="{C7507BA3-F479-45CA-9017-D59A7F26D5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9817420" y="12576372"/>
            <a:ext cx="3024000" cy="76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1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1828709" rtl="0" eaLnBrk="1" latinLnBrk="0" hangingPunct="1">
        <a:lnSpc>
          <a:spcPct val="100000"/>
        </a:lnSpc>
        <a:spcBef>
          <a:spcPct val="0"/>
        </a:spcBef>
        <a:buNone/>
        <a:defRPr sz="5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100000"/>
        </a:lnSpc>
        <a:spcBef>
          <a:spcPts val="372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457177" algn="l" defTabSz="1828709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31" indent="-457177" algn="l" defTabSz="1828709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8" indent="-457177" algn="l" defTabSz="1828709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85" indent="-457177" algn="l" defTabSz="1828709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cid:D75EC6BB-7146-4BDA-95E5-FC81A5C30E8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hyperlink" Target="https://www.google.no/url?sa=i&amp;url=https://www.strilen.no/nyheiter/i/wzkWd/paaskeeggjakt-paa-seim&amp;psig=AOvVaw2y5Vjelu-qyMDx7Wed484m&amp;ust=1602326262456000&amp;source=images&amp;cd=vfe&amp;ved=0CAIQjRxqFwoTCLjLttCop-wCFQAAAAAdAAAAABA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1AD012-7D7F-4003-91C1-28165FC3E1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sz="72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F2599EF-35FA-4C12-A9D0-75FEC318E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1064" y="4800417"/>
            <a:ext cx="18286810" cy="923330"/>
          </a:xfrm>
        </p:spPr>
        <p:txBody>
          <a:bodyPr/>
          <a:lstStyle/>
          <a:p>
            <a:pPr lvl="0"/>
            <a:r>
              <a:rPr lang="nb-NO" dirty="0"/>
              <a:t> </a:t>
            </a:r>
            <a:r>
              <a:rPr lang="nn-NO" sz="6600" b="1" dirty="0">
                <a:solidFill>
                  <a:srgbClr val="FF0000"/>
                </a:solidFill>
              </a:rPr>
              <a:t>Seim skule - ein skule for framtida</a:t>
            </a:r>
          </a:p>
          <a:p>
            <a:pPr lvl="0"/>
            <a:r>
              <a:rPr lang="nn-NO" b="1" dirty="0">
                <a:solidFill>
                  <a:srgbClr val="FF0000"/>
                </a:solidFill>
              </a:rPr>
              <a:t>Leik - læring - </a:t>
            </a:r>
            <a:r>
              <a:rPr lang="nn-NO" b="1" dirty="0" err="1">
                <a:solidFill>
                  <a:srgbClr val="FF0000"/>
                </a:solidFill>
              </a:rPr>
              <a:t>meistring</a:t>
            </a:r>
            <a:endParaRPr lang="nn-NO" b="1" dirty="0">
              <a:solidFill>
                <a:srgbClr val="FF0000"/>
              </a:solidFill>
            </a:endParaRPr>
          </a:p>
          <a:p>
            <a:r>
              <a:rPr lang="nb-NO" sz="3600" dirty="0"/>
              <a:t>Presentasjon av Seim skule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53" y="-457203"/>
            <a:ext cx="11679365" cy="9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980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EACD0A-7747-4252-AFBD-C2D5E2FB6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820A4749-D30E-4EA7-A831-2A1BA1A73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0993" y="308736"/>
            <a:ext cx="18192400" cy="13098527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BA1884D-B530-4EF8-A3DD-E1E27E3FF8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7866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F97034-43E5-4F19-93AC-6EE811BB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Læringsgropa – Learning </a:t>
            </a:r>
            <a:r>
              <a:rPr lang="nb-NO" dirty="0" err="1"/>
              <a:t>pit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2FC9B79-F3D1-4011-B301-E2187B56E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7AA253BE-453E-40D9-997A-80CBFE33C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46" y="2598265"/>
            <a:ext cx="14822327" cy="10454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2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Seim skule</a:t>
            </a:r>
            <a:endParaRPr lang="nn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5" name="Picture 2" descr="D:\Annes bilder\Seim 2015-2016\August\20150818_1018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905" y="2586818"/>
            <a:ext cx="15737306" cy="885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791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E9B265-D60C-46C1-A8CA-705BD5B95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Seim skule ligg i Seim syd i Alver kommune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32A6944-C5B1-4635-BF93-98DF2B3898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0E85A654-7802-4E5F-B2F6-E57D13F6B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70627" y="2598265"/>
            <a:ext cx="13262288" cy="10820555"/>
          </a:xfrm>
        </p:spPr>
      </p:pic>
    </p:spTree>
    <p:extLst>
      <p:ext uri="{BB962C8B-B14F-4D97-AF65-F5344CB8AC3E}">
        <p14:creationId xmlns:p14="http://schemas.microsoft.com/office/powerpoint/2010/main" val="209243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Nokre</a:t>
            </a:r>
            <a:r>
              <a:rPr lang="nb-NO" dirty="0"/>
              <a:t> tal om Seim skule </a:t>
            </a:r>
            <a:r>
              <a:rPr lang="nb-NO" dirty="0" err="1"/>
              <a:t>inneverande</a:t>
            </a:r>
            <a:r>
              <a:rPr lang="nb-NO" dirty="0"/>
              <a:t> </a:t>
            </a:r>
            <a:r>
              <a:rPr lang="nb-NO" dirty="0" err="1"/>
              <a:t>skuleår</a:t>
            </a:r>
            <a:r>
              <a:rPr lang="nb-NO" dirty="0"/>
              <a:t>: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540993" y="2743200"/>
            <a:ext cx="21300427" cy="9360568"/>
          </a:xfrm>
        </p:spPr>
        <p:txBody>
          <a:bodyPr>
            <a:normAutofit/>
          </a:bodyPr>
          <a:lstStyle/>
          <a:p>
            <a:r>
              <a:rPr lang="nb-NO" sz="3200" dirty="0"/>
              <a:t>Nytt </a:t>
            </a:r>
            <a:r>
              <a:rPr lang="nb-NO" sz="3200" dirty="0" err="1"/>
              <a:t>skulebygg</a:t>
            </a:r>
            <a:r>
              <a:rPr lang="nb-NO" sz="3200" dirty="0"/>
              <a:t> </a:t>
            </a:r>
            <a:r>
              <a:rPr lang="nb-NO" sz="3200" dirty="0" err="1"/>
              <a:t>hausten</a:t>
            </a:r>
            <a:r>
              <a:rPr lang="nb-NO" sz="3200" dirty="0"/>
              <a:t> 2013: Seim og Festo skule blei slått </a:t>
            </a:r>
            <a:r>
              <a:rPr lang="nb-NO" sz="3200" dirty="0" err="1"/>
              <a:t>saman</a:t>
            </a:r>
            <a:r>
              <a:rPr lang="nb-NO" sz="3200" dirty="0"/>
              <a:t> til </a:t>
            </a:r>
            <a:r>
              <a:rPr lang="nb-NO" sz="3200" dirty="0" err="1"/>
              <a:t>ein</a:t>
            </a:r>
            <a:r>
              <a:rPr lang="nb-NO" sz="3200" dirty="0"/>
              <a:t> skulekrins. </a:t>
            </a:r>
          </a:p>
          <a:p>
            <a:r>
              <a:rPr lang="nb-NO" sz="3200" dirty="0" err="1"/>
              <a:t>Skuleåret</a:t>
            </a:r>
            <a:r>
              <a:rPr lang="nb-NO" sz="3200" dirty="0"/>
              <a:t> 2021/2022: 147 </a:t>
            </a:r>
            <a:r>
              <a:rPr lang="nb-NO" sz="3200" dirty="0" err="1"/>
              <a:t>elevar</a:t>
            </a:r>
            <a:r>
              <a:rPr lang="nb-NO" sz="3200" dirty="0"/>
              <a:t> -    7 </a:t>
            </a:r>
            <a:r>
              <a:rPr lang="nb-NO" sz="3200" dirty="0" err="1"/>
              <a:t>klassar</a:t>
            </a:r>
            <a:endParaRPr lang="nb-NO" sz="3200" dirty="0"/>
          </a:p>
          <a:p>
            <a:r>
              <a:rPr lang="nb-NO" sz="3200" dirty="0"/>
              <a:t>1. klasse: 17 </a:t>
            </a:r>
            <a:r>
              <a:rPr lang="nb-NO" sz="3200" dirty="0" err="1"/>
              <a:t>elevar</a:t>
            </a:r>
            <a:endParaRPr lang="nb-NO" sz="3200" dirty="0"/>
          </a:p>
          <a:p>
            <a:r>
              <a:rPr lang="nb-NO" sz="3200" dirty="0" err="1"/>
              <a:t>Lærarar</a:t>
            </a:r>
            <a:r>
              <a:rPr lang="nb-NO" sz="3200" dirty="0"/>
              <a:t>: 15 fast tilsette	</a:t>
            </a:r>
          </a:p>
          <a:p>
            <a:r>
              <a:rPr lang="nb-NO" sz="3200" dirty="0"/>
              <a:t>Pedagogiske </a:t>
            </a:r>
            <a:r>
              <a:rPr lang="nb-NO" sz="3200" dirty="0" err="1"/>
              <a:t>medarbeidarar</a:t>
            </a:r>
            <a:r>
              <a:rPr lang="nb-NO" sz="3200" dirty="0"/>
              <a:t>: 9 + 1 lærling</a:t>
            </a:r>
          </a:p>
          <a:p>
            <a:r>
              <a:rPr lang="nb-NO" sz="3200" dirty="0"/>
              <a:t>Inspektør: 1 i 55% stilling</a:t>
            </a:r>
          </a:p>
          <a:p>
            <a:r>
              <a:rPr lang="nb-NO" sz="3200" dirty="0"/>
              <a:t> Rett i underkant av 40 </a:t>
            </a:r>
            <a:r>
              <a:rPr lang="nb-NO" sz="3200" dirty="0" err="1"/>
              <a:t>elevar</a:t>
            </a:r>
            <a:r>
              <a:rPr lang="nb-NO" sz="3200" dirty="0"/>
              <a:t> på SFO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09773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Fokus på trygt og godt </a:t>
            </a:r>
            <a:r>
              <a:rPr lang="nb-NO" dirty="0" err="1"/>
              <a:t>skulemiljø</a:t>
            </a:r>
            <a:endParaRPr lang="nn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905" y="2799758"/>
            <a:ext cx="5967663" cy="844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386" y="2839450"/>
            <a:ext cx="5732905" cy="810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710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0198" y="1598904"/>
            <a:ext cx="21300427" cy="6740307"/>
          </a:xfrm>
        </p:spPr>
        <p:txBody>
          <a:bodyPr/>
          <a:lstStyle/>
          <a:p>
            <a:r>
              <a:rPr lang="nb-NO" dirty="0"/>
              <a:t>Fokus på elevinvolvering</a:t>
            </a:r>
            <a:br>
              <a:rPr lang="nb-NO" dirty="0"/>
            </a:br>
            <a:br>
              <a:rPr lang="nb-NO" dirty="0"/>
            </a:br>
            <a:r>
              <a:rPr lang="nb-NO" sz="3200" dirty="0"/>
              <a:t>-</a:t>
            </a:r>
            <a:r>
              <a:rPr lang="nb-NO" dirty="0"/>
              <a:t> </a:t>
            </a:r>
            <a:r>
              <a:rPr lang="nb-NO" sz="3200" dirty="0"/>
              <a:t>Samling i amfiet </a:t>
            </a:r>
            <a:r>
              <a:rPr lang="nb-NO" sz="3200" dirty="0" err="1"/>
              <a:t>ein</a:t>
            </a:r>
            <a:r>
              <a:rPr lang="nb-NO" sz="3200" dirty="0"/>
              <a:t> gong i </a:t>
            </a:r>
            <a:r>
              <a:rPr lang="nb-NO" sz="3200" dirty="0" err="1"/>
              <a:t>månaden</a:t>
            </a:r>
            <a:r>
              <a:rPr lang="nb-NO" sz="3200" dirty="0"/>
              <a:t>. </a:t>
            </a:r>
            <a:r>
              <a:rPr lang="nb-NO" sz="3200" dirty="0" err="1"/>
              <a:t>Klassane</a:t>
            </a:r>
            <a:r>
              <a:rPr lang="nb-NO" sz="3200" dirty="0"/>
              <a:t> tek ansvar for kvar si samling</a:t>
            </a:r>
            <a:br>
              <a:rPr lang="nb-NO" sz="3200" dirty="0"/>
            </a:br>
            <a:br>
              <a:rPr lang="nb-NO" sz="3200" dirty="0"/>
            </a:br>
            <a:r>
              <a:rPr lang="nb-NO" sz="3200" dirty="0"/>
              <a:t>- «Kom og leik» Ca. 20 </a:t>
            </a:r>
            <a:r>
              <a:rPr lang="nb-NO" sz="3200" dirty="0" err="1"/>
              <a:t>elevar</a:t>
            </a:r>
            <a:r>
              <a:rPr lang="nb-NO" sz="3200" dirty="0"/>
              <a:t> </a:t>
            </a:r>
            <a:r>
              <a:rPr lang="nb-NO" sz="3200" dirty="0" err="1"/>
              <a:t>frå</a:t>
            </a:r>
            <a:r>
              <a:rPr lang="nb-NO" sz="3200" dirty="0"/>
              <a:t> mellomtrinnet blir </a:t>
            </a:r>
            <a:r>
              <a:rPr lang="nb-NO" sz="3200" dirty="0" err="1"/>
              <a:t>aktivitetsleiarar</a:t>
            </a:r>
            <a:r>
              <a:rPr lang="nb-NO" sz="3200" dirty="0"/>
              <a:t> kvart år</a:t>
            </a:r>
            <a:br>
              <a:rPr lang="nb-NO" sz="3200" dirty="0"/>
            </a:br>
            <a:br>
              <a:rPr lang="nb-NO" sz="3200" dirty="0"/>
            </a:br>
            <a:r>
              <a:rPr lang="nb-NO" sz="3200" dirty="0"/>
              <a:t>- Utlånsskur – </a:t>
            </a:r>
            <a:r>
              <a:rPr lang="nb-NO" sz="3200" dirty="0" err="1"/>
              <a:t>elevane</a:t>
            </a:r>
            <a:r>
              <a:rPr lang="nb-NO" sz="3200" dirty="0"/>
              <a:t> har ansvar på tur</a:t>
            </a:r>
            <a:br>
              <a:rPr lang="nb-NO" sz="3200" dirty="0"/>
            </a:br>
            <a:br>
              <a:rPr lang="nb-NO" sz="3200" dirty="0"/>
            </a:br>
            <a:r>
              <a:rPr lang="nb-NO" sz="3200" dirty="0"/>
              <a:t>- Sal av mat i kantina</a:t>
            </a:r>
            <a:br>
              <a:rPr lang="nb-NO" sz="3200" dirty="0"/>
            </a:br>
            <a:br>
              <a:rPr lang="nb-NO" sz="3200" dirty="0"/>
            </a:br>
            <a:r>
              <a:rPr lang="nb-NO" sz="3200" dirty="0"/>
              <a:t>- Elevråd</a:t>
            </a:r>
            <a:br>
              <a:rPr lang="nb-NO" sz="3200" dirty="0"/>
            </a:br>
            <a:r>
              <a:rPr lang="nb-NO" sz="3200" dirty="0"/>
              <a:t> </a:t>
            </a:r>
            <a:endParaRPr lang="nn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822" y="5871411"/>
            <a:ext cx="12357241" cy="600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5" b="42500"/>
          <a:stretch/>
        </p:blipFill>
        <p:spPr bwMode="auto">
          <a:xfrm>
            <a:off x="601578" y="8146146"/>
            <a:ext cx="6930189" cy="556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052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0993" y="1502651"/>
            <a:ext cx="21300427" cy="769441"/>
          </a:xfrm>
        </p:spPr>
        <p:txBody>
          <a:bodyPr/>
          <a:lstStyle/>
          <a:p>
            <a:r>
              <a:rPr lang="nb-NO" dirty="0"/>
              <a:t>Dei yngste brukar </a:t>
            </a:r>
            <a:r>
              <a:rPr lang="nb-NO" dirty="0" err="1"/>
              <a:t>mykje</a:t>
            </a:r>
            <a:r>
              <a:rPr lang="nb-NO" dirty="0"/>
              <a:t> naturen som klasserom</a:t>
            </a:r>
            <a:endParaRPr lang="nn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40" y="3600168"/>
            <a:ext cx="10264918" cy="577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Påskeeggjakt på Seim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685" y="3600168"/>
            <a:ext cx="10240710" cy="576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332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9CA6C7-2FE3-4525-95BE-E888B6376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C00000"/>
                </a:solidFill>
              </a:rPr>
              <a:t>Joggedag 8.oktober 2021</a:t>
            </a:r>
          </a:p>
        </p:txBody>
      </p:sp>
      <p:pic>
        <p:nvPicPr>
          <p:cNvPr id="5" name="Plassholder for innhold 4" descr="Et bilde som inneholder person, innendørs, personer, ser på&#10;&#10;Automatisk generert beskrivelse">
            <a:extLst>
              <a:ext uri="{FF2B5EF4-FFF2-40B4-BE49-F238E27FC236}">
                <a16:creationId xmlns:a16="http://schemas.microsoft.com/office/drawing/2014/main" id="{003BDA6A-6155-42C7-B49E-E6BD0594F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90" y="3797809"/>
            <a:ext cx="11602813" cy="8702109"/>
          </a:xfrm>
        </p:spPr>
      </p:pic>
      <p:pic>
        <p:nvPicPr>
          <p:cNvPr id="7" name="Bilde 6" descr="Et bilde som inneholder tekst, innendørs, gulv, vegg&#10;&#10;Automatisk generert beskrivelse">
            <a:extLst>
              <a:ext uri="{FF2B5EF4-FFF2-40B4-BE49-F238E27FC236}">
                <a16:creationId xmlns:a16="http://schemas.microsoft.com/office/drawing/2014/main" id="{E5A436A1-6809-4E14-A650-29B6C41D6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156" y="4502335"/>
            <a:ext cx="8590317" cy="799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66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Klar for joggedag – alltid fredag dag før haustferien</a:t>
            </a:r>
            <a:endParaRPr lang="nn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2050" name="B4449F5E-DC64-417E-AF4E-537B8C9E19E2" descr="B4449F5E-DC64-417E-AF4E-537B8C9E19E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6" b="19677"/>
          <a:stretch/>
        </p:blipFill>
        <p:spPr bwMode="auto">
          <a:xfrm>
            <a:off x="2631543" y="3101582"/>
            <a:ext cx="18038709" cy="847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934352"/>
      </p:ext>
    </p:extLst>
  </p:cSld>
  <p:clrMapOvr>
    <a:masterClrMapping/>
  </p:clrMapOvr>
</p:sld>
</file>

<file path=ppt/theme/theme1.xml><?xml version="1.0" encoding="utf-8"?>
<a:theme xmlns:a="http://schemas.openxmlformats.org/drawingml/2006/main" name="PPT">
  <a:themeElements>
    <a:clrScheme name="Alven">
      <a:dk1>
        <a:sysClr val="windowText" lastClr="000000"/>
      </a:dk1>
      <a:lt1>
        <a:sysClr val="window" lastClr="FFFFFF"/>
      </a:lt1>
      <a:dk2>
        <a:srgbClr val="222D82"/>
      </a:dk2>
      <a:lt2>
        <a:srgbClr val="E7E6E6"/>
      </a:lt2>
      <a:accent1>
        <a:srgbClr val="222D82"/>
      </a:accent1>
      <a:accent2>
        <a:srgbClr val="3E246C"/>
      </a:accent2>
      <a:accent3>
        <a:srgbClr val="64123D"/>
      </a:accent3>
      <a:accent4>
        <a:srgbClr val="64123D"/>
      </a:accent4>
      <a:accent5>
        <a:srgbClr val="F34F02"/>
      </a:accent5>
      <a:accent6>
        <a:srgbClr val="C3B001"/>
      </a:accent6>
      <a:hlink>
        <a:srgbClr val="0563C1"/>
      </a:hlink>
      <a:folHlink>
        <a:srgbClr val="954F72"/>
      </a:folHlink>
    </a:clrScheme>
    <a:fontScheme name="Alver kommun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" id="{83ED2841-FC69-4706-8898-9F7E29AD2E6E}" vid="{8C61C7FB-7111-428A-BE95-92E29643BB2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f0fff8-02f9-4446-9bbb-756494b0804f">
      <Value>14</Value>
      <Value>15</Value>
    </TaxCatchAll>
    <j25543a5815d485da9a5e0773ad762e9 xmlns="32f0fff8-02f9-4446-9bbb-756494b0804f">
      <Terms xmlns="http://schemas.microsoft.com/office/infopath/2007/PartnerControls"/>
    </j25543a5815d485da9a5e0773ad762e9>
    <Kommentar xmlns="6e1fa0ee-c699-4398-8840-ac8ec3101a9f" xsi:nil="true"/>
    <Intranett xmlns="6e1fa0ee-c699-4398-8840-ac8ec3101a9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lver presentasjon" ma:contentTypeID="0x010100F22E04FCBA8BF64880B1F3A8318B76E100D196C76EBE513141B74E530912AC5E7B" ma:contentTypeVersion="7" ma:contentTypeDescription="Powerpoint mal for Alver" ma:contentTypeScope="" ma:versionID="e280d80cf7ffac5acdd961ae3b9718ec">
  <xsd:schema xmlns:xsd="http://www.w3.org/2001/XMLSchema" xmlns:xs="http://www.w3.org/2001/XMLSchema" xmlns:p="http://schemas.microsoft.com/office/2006/metadata/properties" xmlns:ns2="32f0fff8-02f9-4446-9bbb-756494b0804f" xmlns:ns3="6e1fa0ee-c699-4398-8840-ac8ec3101a9f" targetNamespace="http://schemas.microsoft.com/office/2006/metadata/properties" ma:root="true" ma:fieldsID="e372f89fc451a1a0710b201fce3ada9c" ns2:_="" ns3:_="">
    <xsd:import namespace="32f0fff8-02f9-4446-9bbb-756494b0804f"/>
    <xsd:import namespace="6e1fa0ee-c699-4398-8840-ac8ec3101a9f"/>
    <xsd:element name="properties">
      <xsd:complexType>
        <xsd:sequence>
          <xsd:element name="documentManagement">
            <xsd:complexType>
              <xsd:all>
                <xsd:element ref="ns2:j25543a5815d485da9a5e0773ad762e9" minOccurs="0"/>
                <xsd:element ref="ns2:TaxCatchAll" minOccurs="0"/>
                <xsd:element ref="ns2:TaxCatchAllLabel" minOccurs="0"/>
                <xsd:element ref="ns3:Kommentar" minOccurs="0"/>
                <xsd:element ref="ns3:Intranett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f0fff8-02f9-4446-9bbb-756494b0804f" elementFormDefault="qualified">
    <xsd:import namespace="http://schemas.microsoft.com/office/2006/documentManagement/types"/>
    <xsd:import namespace="http://schemas.microsoft.com/office/infopath/2007/PartnerControls"/>
    <xsd:element name="j25543a5815d485da9a5e0773ad762e9" ma:index="8" nillable="true" ma:taxonomy="true" ma:internalName="j25543a5815d485da9a5e0773ad762e9" ma:taxonomyFieldName="GtProjectPhase" ma:displayName="Fase" ma:indexed="true" ma:fieldId="{325543a5-815d-485d-a9a5-e0773ad762e9}" ma:sspId="03b2a893-277a-420a-88ce-b5e755706ff1" ma:termSetId="abcfc9d9-a263-4abb-8234-be973c46258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f9cf804-db56-45b4-baee-6b9ea9816281}" ma:internalName="TaxCatchAll" ma:showField="CatchAllData" ma:web="32f0fff8-02f9-4446-9bbb-756494b080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f9cf804-db56-45b4-baee-6b9ea9816281}" ma:internalName="TaxCatchAllLabel" ma:readOnly="true" ma:showField="CatchAllDataLabel" ma:web="32f0fff8-02f9-4446-9bbb-756494b080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1fa0ee-c699-4398-8840-ac8ec3101a9f" elementFormDefault="qualified">
    <xsd:import namespace="http://schemas.microsoft.com/office/2006/documentManagement/types"/>
    <xsd:import namespace="http://schemas.microsoft.com/office/infopath/2007/PartnerControls"/>
    <xsd:element name="Kommentar" ma:index="12" nillable="true" ma:displayName="Kommentar" ma:internalName="Kommentar">
      <xsd:simpleType>
        <xsd:restriction base="dms:Text">
          <xsd:maxLength value="255"/>
        </xsd:restriction>
      </xsd:simpleType>
    </xsd:element>
    <xsd:element name="Intranett" ma:index="13" nillable="true" ma:displayName="Intranett" ma:description="Er dette dokumentet også på intranett? Pass på at evt oppdateringar må speglast der " ma:internalName="Intranett">
      <xsd:simpleType>
        <xsd:restriction base="dms:Choice">
          <xsd:enumeration value="Ja"/>
          <xsd:enumeration value="Nei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A3DB1F-0F9D-431D-BC2F-3EBF81BA0308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32f0fff8-02f9-4446-9bbb-756494b0804f"/>
    <ds:schemaRef ds:uri="http://purl.org/dc/terms/"/>
    <ds:schemaRef ds:uri="http://schemas.microsoft.com/office/2006/documentManagement/types"/>
    <ds:schemaRef ds:uri="6e1fa0ee-c699-4398-8840-ac8ec3101a9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5066DDB-91CD-42C0-8B3D-5FB3342B7A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f0fff8-02f9-4446-9bbb-756494b0804f"/>
    <ds:schemaRef ds:uri="6e1fa0ee-c699-4398-8840-ac8ec3101a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9D02F0-8E91-4937-911A-AB6C5DBF51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</Template>
  <TotalTime>32424</TotalTime>
  <Words>602</Words>
  <Application>Microsoft Office PowerPoint</Application>
  <PresentationFormat>Egendefinert</PresentationFormat>
  <Paragraphs>65</Paragraphs>
  <Slides>11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Century Gothic</vt:lpstr>
      <vt:lpstr>PPT</vt:lpstr>
      <vt:lpstr>   </vt:lpstr>
      <vt:lpstr>Seim skule</vt:lpstr>
      <vt:lpstr>Seim skule ligg i Seim syd i Alver kommune</vt:lpstr>
      <vt:lpstr>Nokre tal om Seim skule inneverande skuleår:</vt:lpstr>
      <vt:lpstr>Fokus på trygt og godt skulemiljø</vt:lpstr>
      <vt:lpstr>Fokus på elevinvolvering  - Samling i amfiet ein gong i månaden. Klassane tek ansvar for kvar si samling  - «Kom og leik» Ca. 20 elevar frå mellomtrinnet blir aktivitetsleiarar kvart år  - Utlånsskur – elevane har ansvar på tur  - Sal av mat i kantina  - Elevråd  </vt:lpstr>
      <vt:lpstr>Dei yngste brukar mykje naturen som klasserom</vt:lpstr>
      <vt:lpstr>Joggedag 8.oktober 2021</vt:lpstr>
      <vt:lpstr>Klar for joggedag – alltid fredag dag før haustferien</vt:lpstr>
      <vt:lpstr>PowerPoint-presentasjon</vt:lpstr>
      <vt:lpstr>Læringsgropa – Learning pit</vt:lpstr>
    </vt:vector>
  </TitlesOfParts>
  <Company>IKTNH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Elevundersøkinga 2019</dc:title>
  <dc:creator>Trine Merete Jansen</dc:creator>
  <cp:lastModifiedBy>Anne Wergeland</cp:lastModifiedBy>
  <cp:revision>158</cp:revision>
  <cp:lastPrinted>2020-06-01T17:13:59Z</cp:lastPrinted>
  <dcterms:created xsi:type="dcterms:W3CDTF">2020-01-22T09:19:27Z</dcterms:created>
  <dcterms:modified xsi:type="dcterms:W3CDTF">2022-03-24T23:46:25Z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tProjectFinanceName">
    <vt:lpwstr>Programkontoret</vt:lpwstr>
  </property>
  <property fmtid="{D5CDD505-2E9C-101B-9397-08002B2CF9AE}" pid="3" name="j275d73afd4d48babcc131526460d57b">
    <vt:lpwstr>Administrasjon|144cff79-754b-450b-a14f-d4638bf17951</vt:lpwstr>
  </property>
  <property fmtid="{D5CDD505-2E9C-101B-9397-08002B2CF9AE}" pid="4" name="ContentTypeId">
    <vt:lpwstr>0x010100F22E04FCBA8BF64880B1F3A8318B76E100D196C76EBE513141B74E530912AC5E7B</vt:lpwstr>
  </property>
  <property fmtid="{D5CDD505-2E9C-101B-9397-08002B2CF9AE}" pid="5" name="GtProjectPhase">
    <vt:lpwstr/>
  </property>
  <property fmtid="{D5CDD505-2E9C-101B-9397-08002B2CF9AE}" pid="6" name="GtProjectType">
    <vt:lpwstr>15;#Organisasjonsprosjekt|d7bf6038-e6f3-4bef-b848-234543cfbe95</vt:lpwstr>
  </property>
  <property fmtid="{D5CDD505-2E9C-101B-9397-08002B2CF9AE}" pid="7" name="ddb690447d2c486586ecb71413780409">
    <vt:lpwstr>Organisasjonsprosjekt|d7bf6038-e6f3-4bef-b848-234543cfbe95</vt:lpwstr>
  </property>
  <property fmtid="{D5CDD505-2E9C-101B-9397-08002B2CF9AE}" pid="8" name="GtProjectServiceArea">
    <vt:lpwstr>14;#Administrasjon|144cff79-754b-450b-a14f-d4638bf17951</vt:lpwstr>
  </property>
</Properties>
</file>